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embeddedFontLst>
    <p:embeddedFont>
      <p:font typeface="Quattrocento" panose="02020802030000000404" pitchFamily="34" charset="0"/>
      <p:bold r:id="rId15"/>
    </p:embeddedFont>
    <p:embeddedFont>
      <p:font typeface="Quattrocento" panose="02020802030000000404" pitchFamily="34" charset="-122"/>
      <p:bold r:id="rId16"/>
    </p:embeddedFont>
    <p:embeddedFont>
      <p:font typeface="Quattrocento" panose="02020802030000000404" pitchFamily="34" charset="-120"/>
      <p:bold r:id="rId17"/>
    </p:embeddedFont>
    <p:embeddedFont>
      <p:font typeface="Calibri" panose="020F0502020204030204" charset="0"/>
      <p:regular r:id="rId18"/>
      <p:bold r:id="rId19"/>
      <p:italic r:id="rId20"/>
      <p:boldItalic r:id="rId21"/>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system uses advanced deep learning techniques to automatically classify products as halal or non-halal
The AI-powered image analysis can quickly scan products and determine if they meet halal certification requirements
Detailed data analysis provides insights into product ingredients, manufacturing processes, and compliance
Glowing lines and futuristic visuals highlight the cutting-edge technology powering this intelligent system
This solution helps businesses and consumers quickly identify halal-certified products with confidence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6.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9.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3039785"/>
            <a:ext cx="7468553" cy="1408033"/>
          </a:xfrm>
          <a:prstGeom prst="rect">
            <a:avLst/>
          </a:prstGeom>
          <a:noFill/>
        </p:spPr>
        <p:txBody>
          <a:bodyPr wrap="square" lIns="0" tIns="0" rIns="0" bIns="0" rtlCol="0" anchor="t"/>
          <a:lstStyle/>
          <a:p>
            <a:pPr marL="0" indent="0" algn="l">
              <a:lnSpc>
                <a:spcPts val="5500"/>
              </a:lnSpc>
              <a:buNone/>
            </a:pPr>
            <a:r>
              <a:rPr lang="en-US" sz="440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Halal Product Intelligence System</a:t>
            </a:r>
            <a:endParaRPr lang="en-US" sz="4400" dirty="0"/>
          </a:p>
        </p:txBody>
      </p:sp>
      <p:sp>
        <p:nvSpPr>
          <p:cNvPr id="4" name="Text 1"/>
          <p:cNvSpPr/>
          <p:nvPr/>
        </p:nvSpPr>
        <p:spPr>
          <a:xfrm>
            <a:off x="837724" y="4806791"/>
            <a:ext cx="7468553" cy="383024"/>
          </a:xfrm>
          <a:prstGeom prst="rect">
            <a:avLst/>
          </a:prstGeom>
          <a:noFill/>
        </p:spPr>
        <p:txBody>
          <a:bodyPr wrap="non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A Deep Learning Approach for Automated Product Classification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7477" y="761762"/>
            <a:ext cx="6836688" cy="644843"/>
          </a:xfrm>
          <a:prstGeom prst="rect">
            <a:avLst/>
          </a:prstGeom>
          <a:noFill/>
        </p:spPr>
        <p:txBody>
          <a:bodyPr wrap="none" lIns="0" tIns="0" rIns="0" bIns="0" rtlCol="0" anchor="t"/>
          <a:lstStyle/>
          <a:p>
            <a:pPr marL="0" indent="0" algn="l">
              <a:lnSpc>
                <a:spcPts val="5050"/>
              </a:lnSpc>
              <a:buNone/>
            </a:pPr>
            <a:r>
              <a:rPr lang="en-US" sz="405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Automating Halal Verification</a:t>
            </a:r>
            <a:endParaRPr lang="en-US" sz="4050" dirty="0"/>
          </a:p>
        </p:txBody>
      </p:sp>
      <p:sp>
        <p:nvSpPr>
          <p:cNvPr id="4" name="Text 1"/>
          <p:cNvSpPr/>
          <p:nvPr/>
        </p:nvSpPr>
        <p:spPr>
          <a:xfrm>
            <a:off x="767477" y="1735455"/>
            <a:ext cx="7609046" cy="701754"/>
          </a:xfrm>
          <a:prstGeom prst="rect">
            <a:avLst/>
          </a:prstGeom>
          <a:noFill/>
        </p:spPr>
        <p:txBody>
          <a:bodyPr wrap="square" lIns="0" tIns="0" rIns="0" bIns="0" rtlCol="0" anchor="t"/>
          <a:lstStyle/>
          <a:p>
            <a:pPr marL="0" indent="0" algn="l">
              <a:lnSpc>
                <a:spcPts val="275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This system uses computer vision and deep learning to automate halal certification verification, integrating three models:</a:t>
            </a:r>
            <a:endParaRPr lang="en-US" sz="1700" dirty="0"/>
          </a:p>
        </p:txBody>
      </p:sp>
      <p:sp>
        <p:nvSpPr>
          <p:cNvPr id="5" name="Shape 2"/>
          <p:cNvSpPr/>
          <p:nvPr/>
        </p:nvSpPr>
        <p:spPr>
          <a:xfrm>
            <a:off x="767477" y="3012638"/>
            <a:ext cx="3694867" cy="2304455"/>
          </a:xfrm>
          <a:prstGeom prst="roundRect">
            <a:avLst>
              <a:gd name="adj" fmla="val 6349"/>
            </a:avLst>
          </a:prstGeom>
          <a:solidFill>
            <a:srgbClr val="123332"/>
          </a:solidFill>
        </p:spPr>
      </p:sp>
      <p:sp>
        <p:nvSpPr>
          <p:cNvPr id="6" name="Shape 3"/>
          <p:cNvSpPr/>
          <p:nvPr/>
        </p:nvSpPr>
        <p:spPr>
          <a:xfrm>
            <a:off x="767477" y="2982158"/>
            <a:ext cx="3694867" cy="121920"/>
          </a:xfrm>
          <a:prstGeom prst="roundRect">
            <a:avLst>
              <a:gd name="adj" fmla="val 26978"/>
            </a:avLst>
          </a:prstGeom>
          <a:solidFill>
            <a:srgbClr val="EF9C82"/>
          </a:solidFill>
        </p:spPr>
      </p:sp>
      <p:sp>
        <p:nvSpPr>
          <p:cNvPr id="7" name="Shape 4"/>
          <p:cNvSpPr/>
          <p:nvPr/>
        </p:nvSpPr>
        <p:spPr>
          <a:xfrm>
            <a:off x="2285940" y="2683788"/>
            <a:ext cx="657820" cy="657820"/>
          </a:xfrm>
          <a:prstGeom prst="roundRect">
            <a:avLst>
              <a:gd name="adj" fmla="val 139005"/>
            </a:avLst>
          </a:prstGeom>
          <a:solidFill>
            <a:srgbClr val="EF9C82"/>
          </a:solidFill>
        </p:spPr>
      </p:sp>
      <p:sp>
        <p:nvSpPr>
          <p:cNvPr id="8" name="Text 5"/>
          <p:cNvSpPr/>
          <p:nvPr/>
        </p:nvSpPr>
        <p:spPr>
          <a:xfrm>
            <a:off x="2483227" y="2848213"/>
            <a:ext cx="263128" cy="328851"/>
          </a:xfrm>
          <a:prstGeom prst="rect">
            <a:avLst/>
          </a:prstGeom>
          <a:noFill/>
        </p:spPr>
        <p:txBody>
          <a:bodyPr wrap="none" lIns="0" tIns="0" rIns="0" bIns="0" rtlCol="0" anchor="t"/>
          <a:lstStyle/>
          <a:p>
            <a:pPr marL="0" indent="0" algn="l">
              <a:lnSpc>
                <a:spcPts val="3300"/>
              </a:lnSpc>
              <a:buNone/>
            </a:pPr>
            <a:r>
              <a:rPr lang="en-US" sz="2050" dirty="0">
                <a:solidFill>
                  <a:srgbClr val="000000"/>
                </a:solidFill>
                <a:latin typeface="Quattrocento" panose="02020802030000000404" pitchFamily="34" charset="0"/>
                <a:ea typeface="Quattrocento" panose="02020802030000000404" pitchFamily="34" charset="-122"/>
                <a:cs typeface="Quattrocento" panose="02020802030000000404" pitchFamily="34" charset="-120"/>
              </a:rPr>
              <a:t>1</a:t>
            </a:r>
            <a:endParaRPr lang="en-US" sz="2050" dirty="0"/>
          </a:p>
        </p:txBody>
      </p:sp>
      <p:sp>
        <p:nvSpPr>
          <p:cNvPr id="9" name="Text 6"/>
          <p:cNvSpPr/>
          <p:nvPr/>
        </p:nvSpPr>
        <p:spPr>
          <a:xfrm>
            <a:off x="1017151" y="3560802"/>
            <a:ext cx="3017401" cy="322421"/>
          </a:xfrm>
          <a:prstGeom prst="rect">
            <a:avLst/>
          </a:prstGeom>
          <a:noFill/>
        </p:spPr>
        <p:txBody>
          <a:bodyPr wrap="none" lIns="0" tIns="0" rIns="0" bIns="0" rtlCol="0" anchor="t"/>
          <a:lstStyle/>
          <a:p>
            <a:pPr marL="0" indent="0" algn="l">
              <a:lnSpc>
                <a:spcPts val="2500"/>
              </a:lnSpc>
              <a:buNone/>
            </a:pPr>
            <a:r>
              <a:rPr lang="en-US" sz="20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CNN-based Text Classifier</a:t>
            </a:r>
            <a:endParaRPr lang="en-US" sz="2000" dirty="0"/>
          </a:p>
        </p:txBody>
      </p:sp>
      <p:sp>
        <p:nvSpPr>
          <p:cNvPr id="10" name="Text 7"/>
          <p:cNvSpPr/>
          <p:nvPr/>
        </p:nvSpPr>
        <p:spPr>
          <a:xfrm>
            <a:off x="1017151" y="4014788"/>
            <a:ext cx="3195518" cy="1052632"/>
          </a:xfrm>
          <a:prstGeom prst="rect">
            <a:avLst/>
          </a:prstGeom>
          <a:noFill/>
        </p:spPr>
        <p:txBody>
          <a:bodyPr wrap="square" lIns="0" tIns="0" rIns="0" bIns="0" rtlCol="0" anchor="t"/>
          <a:lstStyle/>
          <a:p>
            <a:pPr marL="0" indent="0" algn="l">
              <a:lnSpc>
                <a:spcPts val="275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For ingredient analysis using TextVectorization and convolutional layers.</a:t>
            </a:r>
            <a:endParaRPr lang="en-US" sz="1700" dirty="0"/>
          </a:p>
        </p:txBody>
      </p:sp>
      <p:sp>
        <p:nvSpPr>
          <p:cNvPr id="11" name="Shape 8"/>
          <p:cNvSpPr/>
          <p:nvPr/>
        </p:nvSpPr>
        <p:spPr>
          <a:xfrm>
            <a:off x="4681538" y="3012638"/>
            <a:ext cx="3694986" cy="2304455"/>
          </a:xfrm>
          <a:prstGeom prst="roundRect">
            <a:avLst>
              <a:gd name="adj" fmla="val 6349"/>
            </a:avLst>
          </a:prstGeom>
          <a:solidFill>
            <a:srgbClr val="123332"/>
          </a:solidFill>
        </p:spPr>
      </p:sp>
      <p:sp>
        <p:nvSpPr>
          <p:cNvPr id="12" name="Shape 9"/>
          <p:cNvSpPr/>
          <p:nvPr/>
        </p:nvSpPr>
        <p:spPr>
          <a:xfrm>
            <a:off x="4681538" y="2982158"/>
            <a:ext cx="3694986" cy="121920"/>
          </a:xfrm>
          <a:prstGeom prst="roundRect">
            <a:avLst>
              <a:gd name="adj" fmla="val 26978"/>
            </a:avLst>
          </a:prstGeom>
          <a:solidFill>
            <a:srgbClr val="EF9C82"/>
          </a:solidFill>
        </p:spPr>
      </p:sp>
      <p:sp>
        <p:nvSpPr>
          <p:cNvPr id="13" name="Shape 10"/>
          <p:cNvSpPr/>
          <p:nvPr/>
        </p:nvSpPr>
        <p:spPr>
          <a:xfrm>
            <a:off x="6200120" y="2683788"/>
            <a:ext cx="657820" cy="657820"/>
          </a:xfrm>
          <a:prstGeom prst="roundRect">
            <a:avLst>
              <a:gd name="adj" fmla="val 139005"/>
            </a:avLst>
          </a:prstGeom>
          <a:solidFill>
            <a:srgbClr val="EF9C82"/>
          </a:solidFill>
        </p:spPr>
      </p:sp>
      <p:sp>
        <p:nvSpPr>
          <p:cNvPr id="14" name="Text 11"/>
          <p:cNvSpPr/>
          <p:nvPr/>
        </p:nvSpPr>
        <p:spPr>
          <a:xfrm>
            <a:off x="6397407" y="2848213"/>
            <a:ext cx="263128" cy="328851"/>
          </a:xfrm>
          <a:prstGeom prst="rect">
            <a:avLst/>
          </a:prstGeom>
          <a:noFill/>
        </p:spPr>
        <p:txBody>
          <a:bodyPr wrap="none" lIns="0" tIns="0" rIns="0" bIns="0" rtlCol="0" anchor="t"/>
          <a:lstStyle/>
          <a:p>
            <a:pPr marL="0" indent="0" algn="l">
              <a:lnSpc>
                <a:spcPts val="3300"/>
              </a:lnSpc>
              <a:buNone/>
            </a:pPr>
            <a:r>
              <a:rPr lang="en-US" sz="2050" dirty="0">
                <a:solidFill>
                  <a:srgbClr val="000000"/>
                </a:solidFill>
                <a:latin typeface="Quattrocento" panose="02020802030000000404" pitchFamily="34" charset="0"/>
                <a:ea typeface="Quattrocento" panose="02020802030000000404" pitchFamily="34" charset="-122"/>
                <a:cs typeface="Quattrocento" panose="02020802030000000404" pitchFamily="34" charset="-120"/>
              </a:rPr>
              <a:t>2</a:t>
            </a:r>
            <a:endParaRPr lang="en-US" sz="2050" dirty="0"/>
          </a:p>
        </p:txBody>
      </p:sp>
      <p:sp>
        <p:nvSpPr>
          <p:cNvPr id="15" name="Text 12"/>
          <p:cNvSpPr/>
          <p:nvPr/>
        </p:nvSpPr>
        <p:spPr>
          <a:xfrm>
            <a:off x="4931212" y="3560802"/>
            <a:ext cx="3195638" cy="644843"/>
          </a:xfrm>
          <a:prstGeom prst="rect">
            <a:avLst/>
          </a:prstGeom>
          <a:noFill/>
        </p:spPr>
        <p:txBody>
          <a:bodyPr wrap="square" lIns="0" tIns="0" rIns="0" bIns="0" rtlCol="0" anchor="t"/>
          <a:lstStyle/>
          <a:p>
            <a:pPr marL="0" indent="0" algn="l">
              <a:lnSpc>
                <a:spcPts val="2500"/>
              </a:lnSpc>
              <a:buNone/>
            </a:pPr>
            <a:r>
              <a:rPr lang="en-US" sz="20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MobileNetV2 Transfer Learning</a:t>
            </a:r>
            <a:endParaRPr lang="en-US" sz="2000" dirty="0"/>
          </a:p>
        </p:txBody>
      </p:sp>
      <p:sp>
        <p:nvSpPr>
          <p:cNvPr id="16" name="Text 13"/>
          <p:cNvSpPr/>
          <p:nvPr/>
        </p:nvSpPr>
        <p:spPr>
          <a:xfrm>
            <a:off x="4931212" y="4337209"/>
            <a:ext cx="3195638" cy="350877"/>
          </a:xfrm>
          <a:prstGeom prst="rect">
            <a:avLst/>
          </a:prstGeom>
          <a:noFill/>
        </p:spPr>
        <p:txBody>
          <a:bodyPr wrap="none" lIns="0" tIns="0" rIns="0" bIns="0" rtlCol="0" anchor="t"/>
          <a:lstStyle/>
          <a:p>
            <a:pPr marL="0" indent="0" algn="l">
              <a:lnSpc>
                <a:spcPts val="275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For halal logo detection.</a:t>
            </a:r>
            <a:endParaRPr lang="en-US" sz="1700" dirty="0"/>
          </a:p>
        </p:txBody>
      </p:sp>
      <p:sp>
        <p:nvSpPr>
          <p:cNvPr id="17" name="Shape 14"/>
          <p:cNvSpPr/>
          <p:nvPr/>
        </p:nvSpPr>
        <p:spPr>
          <a:xfrm>
            <a:off x="767477" y="5865138"/>
            <a:ext cx="7609046" cy="1602700"/>
          </a:xfrm>
          <a:prstGeom prst="roundRect">
            <a:avLst>
              <a:gd name="adj" fmla="val 9129"/>
            </a:avLst>
          </a:prstGeom>
          <a:solidFill>
            <a:srgbClr val="123332"/>
          </a:solidFill>
        </p:spPr>
      </p:sp>
      <p:sp>
        <p:nvSpPr>
          <p:cNvPr id="18" name="Shape 15"/>
          <p:cNvSpPr/>
          <p:nvPr/>
        </p:nvSpPr>
        <p:spPr>
          <a:xfrm>
            <a:off x="767477" y="5834658"/>
            <a:ext cx="7609046" cy="121920"/>
          </a:xfrm>
          <a:prstGeom prst="roundRect">
            <a:avLst>
              <a:gd name="adj" fmla="val 26978"/>
            </a:avLst>
          </a:prstGeom>
          <a:solidFill>
            <a:srgbClr val="EF9C82"/>
          </a:solidFill>
        </p:spPr>
      </p:sp>
      <p:sp>
        <p:nvSpPr>
          <p:cNvPr id="19" name="Shape 16"/>
          <p:cNvSpPr/>
          <p:nvPr/>
        </p:nvSpPr>
        <p:spPr>
          <a:xfrm>
            <a:off x="4243090" y="5536287"/>
            <a:ext cx="657820" cy="657820"/>
          </a:xfrm>
          <a:prstGeom prst="roundRect">
            <a:avLst>
              <a:gd name="adj" fmla="val 139005"/>
            </a:avLst>
          </a:prstGeom>
          <a:solidFill>
            <a:srgbClr val="EF9C82"/>
          </a:solidFill>
        </p:spPr>
      </p:sp>
      <p:sp>
        <p:nvSpPr>
          <p:cNvPr id="20" name="Text 17"/>
          <p:cNvSpPr/>
          <p:nvPr/>
        </p:nvSpPr>
        <p:spPr>
          <a:xfrm>
            <a:off x="4440376" y="5700712"/>
            <a:ext cx="263128" cy="328851"/>
          </a:xfrm>
          <a:prstGeom prst="rect">
            <a:avLst/>
          </a:prstGeom>
          <a:noFill/>
        </p:spPr>
        <p:txBody>
          <a:bodyPr wrap="none" lIns="0" tIns="0" rIns="0" bIns="0" rtlCol="0" anchor="t"/>
          <a:lstStyle/>
          <a:p>
            <a:pPr marL="0" indent="0" algn="l">
              <a:lnSpc>
                <a:spcPts val="3300"/>
              </a:lnSpc>
              <a:buNone/>
            </a:pPr>
            <a:r>
              <a:rPr lang="en-US" sz="2050" dirty="0">
                <a:solidFill>
                  <a:srgbClr val="000000"/>
                </a:solidFill>
                <a:latin typeface="Quattrocento" panose="02020802030000000404" pitchFamily="34" charset="0"/>
                <a:ea typeface="Quattrocento" panose="02020802030000000404" pitchFamily="34" charset="-122"/>
                <a:cs typeface="Quattrocento" panose="02020802030000000404" pitchFamily="34" charset="-120"/>
              </a:rPr>
              <a:t>3</a:t>
            </a:r>
            <a:endParaRPr lang="en-US" sz="2050" dirty="0"/>
          </a:p>
        </p:txBody>
      </p:sp>
      <p:sp>
        <p:nvSpPr>
          <p:cNvPr id="21" name="Text 18"/>
          <p:cNvSpPr/>
          <p:nvPr/>
        </p:nvSpPr>
        <p:spPr>
          <a:xfrm>
            <a:off x="1017151" y="6413302"/>
            <a:ext cx="3597116" cy="322421"/>
          </a:xfrm>
          <a:prstGeom prst="rect">
            <a:avLst/>
          </a:prstGeom>
          <a:noFill/>
        </p:spPr>
        <p:txBody>
          <a:bodyPr wrap="none" lIns="0" tIns="0" rIns="0" bIns="0" rtlCol="0" anchor="t"/>
          <a:lstStyle/>
          <a:p>
            <a:pPr marL="0" indent="0" algn="l">
              <a:lnSpc>
                <a:spcPts val="2500"/>
              </a:lnSpc>
              <a:buNone/>
            </a:pPr>
            <a:r>
              <a:rPr lang="en-US" sz="20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LSTM-based Barcode Classifier</a:t>
            </a:r>
            <a:endParaRPr lang="en-US" sz="2000" dirty="0"/>
          </a:p>
        </p:txBody>
      </p:sp>
      <p:sp>
        <p:nvSpPr>
          <p:cNvPr id="22" name="Text 19"/>
          <p:cNvSpPr/>
          <p:nvPr/>
        </p:nvSpPr>
        <p:spPr>
          <a:xfrm>
            <a:off x="1017151" y="6867287"/>
            <a:ext cx="7109698" cy="350877"/>
          </a:xfrm>
          <a:prstGeom prst="rect">
            <a:avLst/>
          </a:prstGeom>
          <a:noFill/>
        </p:spPr>
        <p:txBody>
          <a:bodyPr wrap="none" lIns="0" tIns="0" rIns="0" bIns="0" rtlCol="0" anchor="t"/>
          <a:lstStyle/>
          <a:p>
            <a:pPr marL="0" indent="0" algn="l">
              <a:lnSpc>
                <a:spcPts val="275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For barcode status classification.</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38770" y="501848"/>
            <a:ext cx="5829538" cy="536734"/>
          </a:xfrm>
          <a:prstGeom prst="rect">
            <a:avLst/>
          </a:prstGeom>
          <a:noFill/>
        </p:spPr>
        <p:txBody>
          <a:bodyPr wrap="none" lIns="0" tIns="0" rIns="0" bIns="0" rtlCol="0" anchor="t"/>
          <a:lstStyle/>
          <a:p>
            <a:pPr marL="0" indent="0" algn="l">
              <a:lnSpc>
                <a:spcPts val="4200"/>
              </a:lnSpc>
              <a:buNone/>
            </a:pPr>
            <a:r>
              <a:rPr lang="en-US" sz="335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Addressing Market Challenges</a:t>
            </a:r>
            <a:endParaRPr lang="en-US" sz="3350" dirty="0"/>
          </a:p>
        </p:txBody>
      </p:sp>
      <p:sp>
        <p:nvSpPr>
          <p:cNvPr id="3" name="Text 1"/>
          <p:cNvSpPr/>
          <p:nvPr/>
        </p:nvSpPr>
        <p:spPr>
          <a:xfrm>
            <a:off x="638770" y="1403628"/>
            <a:ext cx="13352859" cy="291941"/>
          </a:xfrm>
          <a:prstGeom prst="rect">
            <a:avLst/>
          </a:prstGeom>
          <a:noFill/>
        </p:spPr>
        <p:txBody>
          <a:bodyPr wrap="none" lIns="0" tIns="0" rIns="0" bIns="0" rtlCol="0" anchor="t"/>
          <a:lstStyle/>
          <a:p>
            <a:pPr marL="0" indent="0" algn="l">
              <a:lnSpc>
                <a:spcPts val="2250"/>
              </a:lnSpc>
              <a:buNone/>
            </a:pPr>
            <a:r>
              <a:rPr lang="en-US" sz="14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The global halal market, valued at over $2 trillion, faces challenges in manual verification.</a:t>
            </a:r>
            <a:endParaRPr lang="en-US" sz="1400" dirty="0"/>
          </a:p>
        </p:txBody>
      </p:sp>
      <p:sp>
        <p:nvSpPr>
          <p:cNvPr id="4" name="Shape 2"/>
          <p:cNvSpPr/>
          <p:nvPr/>
        </p:nvSpPr>
        <p:spPr>
          <a:xfrm>
            <a:off x="638770" y="2203013"/>
            <a:ext cx="91202" cy="91202"/>
          </a:xfrm>
          <a:prstGeom prst="roundRect">
            <a:avLst>
              <a:gd name="adj" fmla="val 501305"/>
            </a:avLst>
          </a:prstGeom>
          <a:solidFill>
            <a:srgbClr val="EF9C82"/>
          </a:solidFill>
        </p:spPr>
      </p:sp>
      <p:sp>
        <p:nvSpPr>
          <p:cNvPr id="5" name="Text 3"/>
          <p:cNvSpPr/>
          <p:nvPr/>
        </p:nvSpPr>
        <p:spPr>
          <a:xfrm>
            <a:off x="912495" y="2106097"/>
            <a:ext cx="2147411" cy="268486"/>
          </a:xfrm>
          <a:prstGeom prst="rect">
            <a:avLst/>
          </a:prstGeom>
          <a:noFill/>
        </p:spPr>
        <p:txBody>
          <a:bodyPr wrap="none" lIns="0" tIns="0" rIns="0" bIns="0" rtlCol="0" anchor="t"/>
          <a:lstStyle/>
          <a:p>
            <a:pPr marL="0" indent="0" algn="l">
              <a:lnSpc>
                <a:spcPts val="210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Complex Ingredients</a:t>
            </a:r>
            <a:endParaRPr lang="en-US" sz="1650" dirty="0"/>
          </a:p>
        </p:txBody>
      </p:sp>
      <p:sp>
        <p:nvSpPr>
          <p:cNvPr id="6" name="Text 4"/>
          <p:cNvSpPr/>
          <p:nvPr/>
        </p:nvSpPr>
        <p:spPr>
          <a:xfrm>
            <a:off x="912495" y="2557105"/>
            <a:ext cx="6180058" cy="291941"/>
          </a:xfrm>
          <a:prstGeom prst="rect">
            <a:avLst/>
          </a:prstGeom>
          <a:noFill/>
        </p:spPr>
        <p:txBody>
          <a:bodyPr wrap="none" lIns="0" tIns="0" rIns="0" bIns="0" rtlCol="0" anchor="t"/>
          <a:lstStyle/>
          <a:p>
            <a:pPr marL="0" indent="0" algn="l">
              <a:lnSpc>
                <a:spcPts val="2250"/>
              </a:lnSpc>
              <a:buNone/>
            </a:pPr>
            <a:r>
              <a:rPr lang="en-US" sz="14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Lengthy lists and cryptic E-codes complicate manual checks.</a:t>
            </a:r>
            <a:endParaRPr lang="en-US" sz="1400" dirty="0"/>
          </a:p>
        </p:txBody>
      </p:sp>
      <p:sp>
        <p:nvSpPr>
          <p:cNvPr id="7" name="Shape 5"/>
          <p:cNvSpPr/>
          <p:nvPr/>
        </p:nvSpPr>
        <p:spPr>
          <a:xfrm>
            <a:off x="638770" y="3311009"/>
            <a:ext cx="91202" cy="91202"/>
          </a:xfrm>
          <a:prstGeom prst="roundRect">
            <a:avLst>
              <a:gd name="adj" fmla="val 501305"/>
            </a:avLst>
          </a:prstGeom>
          <a:solidFill>
            <a:srgbClr val="EF9C82"/>
          </a:solidFill>
        </p:spPr>
      </p:sp>
      <p:sp>
        <p:nvSpPr>
          <p:cNvPr id="8" name="Text 6"/>
          <p:cNvSpPr/>
          <p:nvPr/>
        </p:nvSpPr>
        <p:spPr>
          <a:xfrm>
            <a:off x="912495" y="3214092"/>
            <a:ext cx="2147411" cy="268486"/>
          </a:xfrm>
          <a:prstGeom prst="rect">
            <a:avLst/>
          </a:prstGeom>
          <a:noFill/>
        </p:spPr>
        <p:txBody>
          <a:bodyPr wrap="none" lIns="0" tIns="0" rIns="0" bIns="0" rtlCol="0" anchor="t"/>
          <a:lstStyle/>
          <a:p>
            <a:pPr marL="0" indent="0" algn="l">
              <a:lnSpc>
                <a:spcPts val="210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Lack of Clear Labeling</a:t>
            </a:r>
            <a:endParaRPr lang="en-US" sz="1650" dirty="0"/>
          </a:p>
        </p:txBody>
      </p:sp>
      <p:sp>
        <p:nvSpPr>
          <p:cNvPr id="9" name="Text 7"/>
          <p:cNvSpPr/>
          <p:nvPr/>
        </p:nvSpPr>
        <p:spPr>
          <a:xfrm>
            <a:off x="912495" y="3665101"/>
            <a:ext cx="6180058" cy="291941"/>
          </a:xfrm>
          <a:prstGeom prst="rect">
            <a:avLst/>
          </a:prstGeom>
          <a:noFill/>
        </p:spPr>
        <p:txBody>
          <a:bodyPr wrap="none" lIns="0" tIns="0" rIns="0" bIns="0" rtlCol="0" anchor="t"/>
          <a:lstStyle/>
          <a:p>
            <a:pPr marL="0" indent="0" algn="l">
              <a:lnSpc>
                <a:spcPts val="2250"/>
              </a:lnSpc>
              <a:buNone/>
            </a:pPr>
            <a:r>
              <a:rPr lang="en-US" sz="14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Manufacturers may not provide explicit halal labeling.</a:t>
            </a:r>
            <a:endParaRPr lang="en-US" sz="1400" dirty="0"/>
          </a:p>
        </p:txBody>
      </p:sp>
      <p:sp>
        <p:nvSpPr>
          <p:cNvPr id="10" name="Shape 8"/>
          <p:cNvSpPr/>
          <p:nvPr/>
        </p:nvSpPr>
        <p:spPr>
          <a:xfrm>
            <a:off x="638770" y="4419005"/>
            <a:ext cx="91202" cy="91202"/>
          </a:xfrm>
          <a:prstGeom prst="roundRect">
            <a:avLst>
              <a:gd name="adj" fmla="val 501305"/>
            </a:avLst>
          </a:prstGeom>
          <a:solidFill>
            <a:srgbClr val="EF9C82"/>
          </a:solidFill>
        </p:spPr>
      </p:sp>
      <p:sp>
        <p:nvSpPr>
          <p:cNvPr id="11" name="Text 9"/>
          <p:cNvSpPr/>
          <p:nvPr/>
        </p:nvSpPr>
        <p:spPr>
          <a:xfrm>
            <a:off x="912495" y="4322088"/>
            <a:ext cx="2147411" cy="268486"/>
          </a:xfrm>
          <a:prstGeom prst="rect">
            <a:avLst/>
          </a:prstGeom>
          <a:noFill/>
        </p:spPr>
        <p:txBody>
          <a:bodyPr wrap="none" lIns="0" tIns="0" rIns="0" bIns="0" rtlCol="0" anchor="t"/>
          <a:lstStyle/>
          <a:p>
            <a:pPr marL="0" indent="0" algn="l">
              <a:lnSpc>
                <a:spcPts val="210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Human Error</a:t>
            </a:r>
            <a:endParaRPr lang="en-US" sz="1650" dirty="0"/>
          </a:p>
        </p:txBody>
      </p:sp>
      <p:sp>
        <p:nvSpPr>
          <p:cNvPr id="12" name="Text 10"/>
          <p:cNvSpPr/>
          <p:nvPr/>
        </p:nvSpPr>
        <p:spPr>
          <a:xfrm>
            <a:off x="912495" y="4773097"/>
            <a:ext cx="6180058" cy="291941"/>
          </a:xfrm>
          <a:prstGeom prst="rect">
            <a:avLst/>
          </a:prstGeom>
          <a:noFill/>
        </p:spPr>
        <p:txBody>
          <a:bodyPr wrap="none" lIns="0" tIns="0" rIns="0" bIns="0" rtlCol="0" anchor="t"/>
          <a:lstStyle/>
          <a:p>
            <a:pPr marL="0" indent="0" algn="l">
              <a:lnSpc>
                <a:spcPts val="2250"/>
              </a:lnSpc>
              <a:buNone/>
            </a:pPr>
            <a:r>
              <a:rPr lang="en-US" sz="14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Traditional methods are time-consuming and prone to mistakes.</a:t>
            </a:r>
            <a:endParaRPr lang="en-US" sz="1400" dirty="0"/>
          </a:p>
        </p:txBody>
      </p:sp>
      <p:pic>
        <p:nvPicPr>
          <p:cNvPr id="13" name="Image 0" descr="preencoded.png"/>
          <p:cNvPicPr>
            <a:picLocks noChangeAspect="1"/>
          </p:cNvPicPr>
          <p:nvPr/>
        </p:nvPicPr>
        <p:blipFill>
          <a:blip r:embed="rId1"/>
          <a:stretch>
            <a:fillRect/>
          </a:stretch>
        </p:blipFill>
        <p:spPr>
          <a:xfrm>
            <a:off x="7967107" y="584637"/>
            <a:ext cx="6453783" cy="645378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8295" y="509349"/>
            <a:ext cx="4358640" cy="544830"/>
          </a:xfrm>
          <a:prstGeom prst="rect">
            <a:avLst/>
          </a:prstGeom>
          <a:noFill/>
        </p:spPr>
        <p:txBody>
          <a:bodyPr wrap="none" lIns="0" tIns="0" rIns="0" bIns="0" rtlCol="0" anchor="t"/>
          <a:lstStyle/>
          <a:p>
            <a:pPr marL="0" indent="0" algn="l">
              <a:lnSpc>
                <a:spcPts val="4250"/>
              </a:lnSpc>
              <a:buNone/>
            </a:pPr>
            <a:r>
              <a:rPr lang="en-US" sz="340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Key Contributions</a:t>
            </a:r>
            <a:endParaRPr lang="en-US" sz="3400" dirty="0"/>
          </a:p>
        </p:txBody>
      </p:sp>
      <p:sp>
        <p:nvSpPr>
          <p:cNvPr id="3" name="Shape 1"/>
          <p:cNvSpPr/>
          <p:nvPr/>
        </p:nvSpPr>
        <p:spPr>
          <a:xfrm>
            <a:off x="648295" y="1424583"/>
            <a:ext cx="740926" cy="1111448"/>
          </a:xfrm>
          <a:prstGeom prst="roundRect">
            <a:avLst>
              <a:gd name="adj" fmla="val 360029"/>
            </a:avLst>
          </a:prstGeom>
          <a:solidFill>
            <a:srgbClr val="315251"/>
          </a:solidFill>
        </p:spPr>
      </p:sp>
      <p:sp>
        <p:nvSpPr>
          <p:cNvPr id="4" name="Text 2"/>
          <p:cNvSpPr/>
          <p:nvPr/>
        </p:nvSpPr>
        <p:spPr>
          <a:xfrm>
            <a:off x="879872" y="1806654"/>
            <a:ext cx="277773" cy="347305"/>
          </a:xfrm>
          <a:prstGeom prst="rect">
            <a:avLst/>
          </a:prstGeom>
          <a:noFill/>
        </p:spPr>
        <p:txBody>
          <a:bodyPr wrap="none" lIns="0" tIns="0" rIns="0" bIns="0" rtlCol="0" anchor="t"/>
          <a:lstStyle/>
          <a:p>
            <a:pPr marL="0" indent="0" algn="l">
              <a:lnSpc>
                <a:spcPts val="2150"/>
              </a:lnSpc>
              <a:buNone/>
            </a:pPr>
            <a:r>
              <a:rPr lang="en-US" sz="21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1</a:t>
            </a:r>
            <a:endParaRPr lang="en-US" sz="2150" dirty="0"/>
          </a:p>
        </p:txBody>
      </p:sp>
      <p:sp>
        <p:nvSpPr>
          <p:cNvPr id="5" name="Text 3"/>
          <p:cNvSpPr/>
          <p:nvPr/>
        </p:nvSpPr>
        <p:spPr>
          <a:xfrm>
            <a:off x="1574363" y="1609725"/>
            <a:ext cx="2401848" cy="272296"/>
          </a:xfrm>
          <a:prstGeom prst="rect">
            <a:avLst/>
          </a:prstGeom>
          <a:noFill/>
        </p:spPr>
        <p:txBody>
          <a:bodyPr wrap="none" lIns="0" tIns="0" rIns="0" bIns="0" rtlCol="0" anchor="t"/>
          <a:lstStyle/>
          <a:p>
            <a:pPr marL="0" indent="0" algn="l">
              <a:lnSpc>
                <a:spcPts val="210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Comprehensive Pipeline</a:t>
            </a:r>
            <a:endParaRPr lang="en-US" sz="1700" dirty="0"/>
          </a:p>
        </p:txBody>
      </p:sp>
      <p:sp>
        <p:nvSpPr>
          <p:cNvPr id="6" name="Text 4"/>
          <p:cNvSpPr/>
          <p:nvPr/>
        </p:nvSpPr>
        <p:spPr>
          <a:xfrm>
            <a:off x="1574363" y="1993106"/>
            <a:ext cx="12407741" cy="296347"/>
          </a:xfrm>
          <a:prstGeom prst="rect">
            <a:avLst/>
          </a:prstGeom>
          <a:noFill/>
        </p:spPr>
        <p:txBody>
          <a:bodyPr wrap="none" lIns="0" tIns="0" rIns="0" bIns="0" rtlCol="0" anchor="t"/>
          <a:lstStyle/>
          <a:p>
            <a:pPr marL="0" indent="0" algn="l">
              <a:lnSpc>
                <a:spcPts val="2300"/>
              </a:lnSpc>
              <a:buNone/>
            </a:pPr>
            <a:r>
              <a:rPr lang="en-US" sz="14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Unified text, logo, and barcode analysis.</a:t>
            </a:r>
            <a:endParaRPr lang="en-US" sz="1450" dirty="0"/>
          </a:p>
        </p:txBody>
      </p:sp>
      <p:sp>
        <p:nvSpPr>
          <p:cNvPr id="7" name="Shape 5"/>
          <p:cNvSpPr/>
          <p:nvPr/>
        </p:nvSpPr>
        <p:spPr>
          <a:xfrm>
            <a:off x="648295" y="2721173"/>
            <a:ext cx="740926" cy="1111448"/>
          </a:xfrm>
          <a:prstGeom prst="roundRect">
            <a:avLst>
              <a:gd name="adj" fmla="val 360029"/>
            </a:avLst>
          </a:prstGeom>
          <a:solidFill>
            <a:srgbClr val="315251"/>
          </a:solidFill>
        </p:spPr>
      </p:sp>
      <p:sp>
        <p:nvSpPr>
          <p:cNvPr id="8" name="Text 6"/>
          <p:cNvSpPr/>
          <p:nvPr/>
        </p:nvSpPr>
        <p:spPr>
          <a:xfrm>
            <a:off x="879872" y="3103245"/>
            <a:ext cx="277773" cy="347305"/>
          </a:xfrm>
          <a:prstGeom prst="rect">
            <a:avLst/>
          </a:prstGeom>
          <a:noFill/>
        </p:spPr>
        <p:txBody>
          <a:bodyPr wrap="none" lIns="0" tIns="0" rIns="0" bIns="0" rtlCol="0" anchor="t"/>
          <a:lstStyle/>
          <a:p>
            <a:pPr marL="0" indent="0" algn="l">
              <a:lnSpc>
                <a:spcPts val="2150"/>
              </a:lnSpc>
              <a:buNone/>
            </a:pPr>
            <a:r>
              <a:rPr lang="en-US" sz="21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2</a:t>
            </a:r>
            <a:endParaRPr lang="en-US" sz="2150" dirty="0"/>
          </a:p>
        </p:txBody>
      </p:sp>
      <p:sp>
        <p:nvSpPr>
          <p:cNvPr id="9" name="Text 7"/>
          <p:cNvSpPr/>
          <p:nvPr/>
        </p:nvSpPr>
        <p:spPr>
          <a:xfrm>
            <a:off x="1574363" y="2906316"/>
            <a:ext cx="2179320" cy="272296"/>
          </a:xfrm>
          <a:prstGeom prst="rect">
            <a:avLst/>
          </a:prstGeom>
          <a:noFill/>
        </p:spPr>
        <p:txBody>
          <a:bodyPr wrap="none" lIns="0" tIns="0" rIns="0" bIns="0" rtlCol="0" anchor="t"/>
          <a:lstStyle/>
          <a:p>
            <a:pPr marL="0" indent="0" algn="l">
              <a:lnSpc>
                <a:spcPts val="210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Multi-source Dataset</a:t>
            </a:r>
            <a:endParaRPr lang="en-US" sz="1700" dirty="0"/>
          </a:p>
        </p:txBody>
      </p:sp>
      <p:sp>
        <p:nvSpPr>
          <p:cNvPr id="10" name="Text 8"/>
          <p:cNvSpPr/>
          <p:nvPr/>
        </p:nvSpPr>
        <p:spPr>
          <a:xfrm>
            <a:off x="1574363" y="3289697"/>
            <a:ext cx="12407741" cy="296347"/>
          </a:xfrm>
          <a:prstGeom prst="rect">
            <a:avLst/>
          </a:prstGeom>
          <a:noFill/>
        </p:spPr>
        <p:txBody>
          <a:bodyPr wrap="none" lIns="0" tIns="0" rIns="0" bIns="0" rtlCol="0" anchor="t"/>
          <a:lstStyle/>
          <a:p>
            <a:pPr marL="0" indent="0" algn="l">
              <a:lnSpc>
                <a:spcPts val="2300"/>
              </a:lnSpc>
              <a:buNone/>
            </a:pPr>
            <a:r>
              <a:rPr lang="en-US" sz="14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39,715 labeled ingredient samples compiled.</a:t>
            </a:r>
            <a:endParaRPr lang="en-US" sz="1450" dirty="0"/>
          </a:p>
        </p:txBody>
      </p:sp>
      <p:sp>
        <p:nvSpPr>
          <p:cNvPr id="11" name="Shape 9"/>
          <p:cNvSpPr/>
          <p:nvPr/>
        </p:nvSpPr>
        <p:spPr>
          <a:xfrm>
            <a:off x="648295" y="4017764"/>
            <a:ext cx="740926" cy="1111448"/>
          </a:xfrm>
          <a:prstGeom prst="roundRect">
            <a:avLst>
              <a:gd name="adj" fmla="val 360029"/>
            </a:avLst>
          </a:prstGeom>
          <a:solidFill>
            <a:srgbClr val="315251"/>
          </a:solidFill>
        </p:spPr>
      </p:sp>
      <p:sp>
        <p:nvSpPr>
          <p:cNvPr id="12" name="Text 10"/>
          <p:cNvSpPr/>
          <p:nvPr/>
        </p:nvSpPr>
        <p:spPr>
          <a:xfrm>
            <a:off x="879872" y="4399836"/>
            <a:ext cx="277773" cy="347305"/>
          </a:xfrm>
          <a:prstGeom prst="rect">
            <a:avLst/>
          </a:prstGeom>
          <a:noFill/>
        </p:spPr>
        <p:txBody>
          <a:bodyPr wrap="none" lIns="0" tIns="0" rIns="0" bIns="0" rtlCol="0" anchor="t"/>
          <a:lstStyle/>
          <a:p>
            <a:pPr marL="0" indent="0" algn="l">
              <a:lnSpc>
                <a:spcPts val="2150"/>
              </a:lnSpc>
              <a:buNone/>
            </a:pPr>
            <a:r>
              <a:rPr lang="en-US" sz="21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3</a:t>
            </a:r>
            <a:endParaRPr lang="en-US" sz="2150" dirty="0"/>
          </a:p>
        </p:txBody>
      </p:sp>
      <p:sp>
        <p:nvSpPr>
          <p:cNvPr id="13" name="Text 11"/>
          <p:cNvSpPr/>
          <p:nvPr/>
        </p:nvSpPr>
        <p:spPr>
          <a:xfrm>
            <a:off x="1574363" y="4202906"/>
            <a:ext cx="2179320" cy="272296"/>
          </a:xfrm>
          <a:prstGeom prst="rect">
            <a:avLst/>
          </a:prstGeom>
          <a:noFill/>
        </p:spPr>
        <p:txBody>
          <a:bodyPr wrap="none" lIns="0" tIns="0" rIns="0" bIns="0" rtlCol="0" anchor="t"/>
          <a:lstStyle/>
          <a:p>
            <a:pPr marL="0" indent="0" algn="l">
              <a:lnSpc>
                <a:spcPts val="210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Transfer Learning</a:t>
            </a:r>
            <a:endParaRPr lang="en-US" sz="1700" dirty="0"/>
          </a:p>
        </p:txBody>
      </p:sp>
      <p:sp>
        <p:nvSpPr>
          <p:cNvPr id="14" name="Text 12"/>
          <p:cNvSpPr/>
          <p:nvPr/>
        </p:nvSpPr>
        <p:spPr>
          <a:xfrm>
            <a:off x="1574363" y="4586288"/>
            <a:ext cx="12407741" cy="296347"/>
          </a:xfrm>
          <a:prstGeom prst="rect">
            <a:avLst/>
          </a:prstGeom>
          <a:noFill/>
        </p:spPr>
        <p:txBody>
          <a:bodyPr wrap="none" lIns="0" tIns="0" rIns="0" bIns="0" rtlCol="0" anchor="t"/>
          <a:lstStyle/>
          <a:p>
            <a:pPr marL="0" indent="0" algn="l">
              <a:lnSpc>
                <a:spcPts val="2300"/>
              </a:lnSpc>
              <a:buNone/>
            </a:pPr>
            <a:r>
              <a:rPr lang="en-US" sz="14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MobileNetV2 fine-tuned for 87% logo detection accuracy.</a:t>
            </a:r>
            <a:endParaRPr lang="en-US" sz="1450" dirty="0"/>
          </a:p>
        </p:txBody>
      </p:sp>
      <p:sp>
        <p:nvSpPr>
          <p:cNvPr id="15" name="Shape 13"/>
          <p:cNvSpPr/>
          <p:nvPr/>
        </p:nvSpPr>
        <p:spPr>
          <a:xfrm>
            <a:off x="648295" y="5314355"/>
            <a:ext cx="740926" cy="1111448"/>
          </a:xfrm>
          <a:prstGeom prst="roundRect">
            <a:avLst>
              <a:gd name="adj" fmla="val 360029"/>
            </a:avLst>
          </a:prstGeom>
          <a:solidFill>
            <a:srgbClr val="315251"/>
          </a:solidFill>
        </p:spPr>
      </p:sp>
      <p:sp>
        <p:nvSpPr>
          <p:cNvPr id="16" name="Text 14"/>
          <p:cNvSpPr/>
          <p:nvPr/>
        </p:nvSpPr>
        <p:spPr>
          <a:xfrm>
            <a:off x="879872" y="5696426"/>
            <a:ext cx="277773" cy="347305"/>
          </a:xfrm>
          <a:prstGeom prst="rect">
            <a:avLst/>
          </a:prstGeom>
          <a:noFill/>
        </p:spPr>
        <p:txBody>
          <a:bodyPr wrap="none" lIns="0" tIns="0" rIns="0" bIns="0" rtlCol="0" anchor="t"/>
          <a:lstStyle/>
          <a:p>
            <a:pPr marL="0" indent="0" algn="l">
              <a:lnSpc>
                <a:spcPts val="2150"/>
              </a:lnSpc>
              <a:buNone/>
            </a:pPr>
            <a:r>
              <a:rPr lang="en-US" sz="21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4</a:t>
            </a:r>
            <a:endParaRPr lang="en-US" sz="2150" dirty="0"/>
          </a:p>
        </p:txBody>
      </p:sp>
      <p:sp>
        <p:nvSpPr>
          <p:cNvPr id="17" name="Text 15"/>
          <p:cNvSpPr/>
          <p:nvPr/>
        </p:nvSpPr>
        <p:spPr>
          <a:xfrm>
            <a:off x="1574363" y="5499497"/>
            <a:ext cx="2179320" cy="272296"/>
          </a:xfrm>
          <a:prstGeom prst="rect">
            <a:avLst/>
          </a:prstGeom>
          <a:noFill/>
        </p:spPr>
        <p:txBody>
          <a:bodyPr wrap="none" lIns="0" tIns="0" rIns="0" bIns="0" rtlCol="0" anchor="t"/>
          <a:lstStyle/>
          <a:p>
            <a:pPr marL="0" indent="0" algn="l">
              <a:lnSpc>
                <a:spcPts val="210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Hybrid Approach</a:t>
            </a:r>
            <a:endParaRPr lang="en-US" sz="1700" dirty="0"/>
          </a:p>
        </p:txBody>
      </p:sp>
      <p:sp>
        <p:nvSpPr>
          <p:cNvPr id="18" name="Text 16"/>
          <p:cNvSpPr/>
          <p:nvPr/>
        </p:nvSpPr>
        <p:spPr>
          <a:xfrm>
            <a:off x="1574363" y="5882878"/>
            <a:ext cx="12407741" cy="296347"/>
          </a:xfrm>
          <a:prstGeom prst="rect">
            <a:avLst/>
          </a:prstGeom>
          <a:noFill/>
        </p:spPr>
        <p:txBody>
          <a:bodyPr wrap="none" lIns="0" tIns="0" rIns="0" bIns="0" rtlCol="0" anchor="t"/>
          <a:lstStyle/>
          <a:p>
            <a:pPr marL="0" indent="0" algn="l">
              <a:lnSpc>
                <a:spcPts val="2300"/>
              </a:lnSpc>
              <a:buNone/>
            </a:pPr>
            <a:r>
              <a:rPr lang="en-US" sz="14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Keyword heuristics combined with learned representations.</a:t>
            </a:r>
            <a:endParaRPr lang="en-US" sz="1450" dirty="0"/>
          </a:p>
        </p:txBody>
      </p:sp>
      <p:sp>
        <p:nvSpPr>
          <p:cNvPr id="19" name="Shape 17"/>
          <p:cNvSpPr/>
          <p:nvPr/>
        </p:nvSpPr>
        <p:spPr>
          <a:xfrm>
            <a:off x="648295" y="6610945"/>
            <a:ext cx="740926" cy="1111448"/>
          </a:xfrm>
          <a:prstGeom prst="roundRect">
            <a:avLst>
              <a:gd name="adj" fmla="val 360029"/>
            </a:avLst>
          </a:prstGeom>
          <a:solidFill>
            <a:srgbClr val="315251"/>
          </a:solidFill>
        </p:spPr>
      </p:sp>
      <p:sp>
        <p:nvSpPr>
          <p:cNvPr id="20" name="Text 18"/>
          <p:cNvSpPr/>
          <p:nvPr/>
        </p:nvSpPr>
        <p:spPr>
          <a:xfrm>
            <a:off x="879872" y="6993017"/>
            <a:ext cx="277773" cy="347305"/>
          </a:xfrm>
          <a:prstGeom prst="rect">
            <a:avLst/>
          </a:prstGeom>
          <a:noFill/>
        </p:spPr>
        <p:txBody>
          <a:bodyPr wrap="none" lIns="0" tIns="0" rIns="0" bIns="0" rtlCol="0" anchor="t"/>
          <a:lstStyle/>
          <a:p>
            <a:pPr marL="0" indent="0" algn="l">
              <a:lnSpc>
                <a:spcPts val="2150"/>
              </a:lnSpc>
              <a:buNone/>
            </a:pPr>
            <a:r>
              <a:rPr lang="en-US" sz="21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5</a:t>
            </a:r>
            <a:endParaRPr lang="en-US" sz="2150" dirty="0"/>
          </a:p>
        </p:txBody>
      </p:sp>
      <p:sp>
        <p:nvSpPr>
          <p:cNvPr id="21" name="Text 19"/>
          <p:cNvSpPr/>
          <p:nvPr/>
        </p:nvSpPr>
        <p:spPr>
          <a:xfrm>
            <a:off x="1574363" y="6796088"/>
            <a:ext cx="2179320" cy="272296"/>
          </a:xfrm>
          <a:prstGeom prst="rect">
            <a:avLst/>
          </a:prstGeom>
          <a:noFill/>
        </p:spPr>
        <p:txBody>
          <a:bodyPr wrap="none" lIns="0" tIns="0" rIns="0" bIns="0" rtlCol="0" anchor="t"/>
          <a:lstStyle/>
          <a:p>
            <a:pPr marL="0" indent="0" algn="l">
              <a:lnSpc>
                <a:spcPts val="2100"/>
              </a:lnSpc>
              <a:buNone/>
            </a:pPr>
            <a:r>
              <a:rPr lang="en-US" sz="17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Deployment-ready</a:t>
            </a:r>
            <a:endParaRPr lang="en-US" sz="1700" dirty="0"/>
          </a:p>
        </p:txBody>
      </p:sp>
      <p:sp>
        <p:nvSpPr>
          <p:cNvPr id="22" name="Text 20"/>
          <p:cNvSpPr/>
          <p:nvPr/>
        </p:nvSpPr>
        <p:spPr>
          <a:xfrm>
            <a:off x="1574363" y="7179469"/>
            <a:ext cx="12407741" cy="296347"/>
          </a:xfrm>
          <a:prstGeom prst="rect">
            <a:avLst/>
          </a:prstGeom>
          <a:noFill/>
        </p:spPr>
        <p:txBody>
          <a:bodyPr wrap="none" lIns="0" tIns="0" rIns="0" bIns="0" rtlCol="0" anchor="t"/>
          <a:lstStyle/>
          <a:p>
            <a:pPr marL="0" indent="0" algn="l">
              <a:lnSpc>
                <a:spcPts val="2300"/>
              </a:lnSpc>
              <a:buNone/>
            </a:pPr>
            <a:r>
              <a:rPr lang="en-US" sz="14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Exportable TensorFlow models for mobile/web.</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7315200" y="0"/>
            <a:ext cx="7315200" cy="8229600"/>
          </a:xfrm>
          <a:prstGeom prst="rect">
            <a:avLst/>
          </a:prstGeom>
        </p:spPr>
      </p:pic>
      <p:pic>
        <p:nvPicPr>
          <p:cNvPr id="3" name="Image 1" descr="preencoded.png"/>
          <p:cNvPicPr>
            <a:picLocks noChangeAspect="1"/>
          </p:cNvPicPr>
          <p:nvPr/>
        </p:nvPicPr>
        <p:blipFill>
          <a:blip r:embed="rId2"/>
          <a:stretch>
            <a:fillRect/>
          </a:stretch>
        </p:blipFill>
        <p:spPr>
          <a:xfrm>
            <a:off x="7614523" y="2455188"/>
            <a:ext cx="6716554" cy="3319105"/>
          </a:xfrm>
          <a:prstGeom prst="rect">
            <a:avLst/>
          </a:prstGeom>
        </p:spPr>
      </p:pic>
      <p:sp>
        <p:nvSpPr>
          <p:cNvPr id="4" name="Text 0"/>
          <p:cNvSpPr/>
          <p:nvPr/>
        </p:nvSpPr>
        <p:spPr>
          <a:xfrm>
            <a:off x="837724" y="2682597"/>
            <a:ext cx="5632490" cy="704017"/>
          </a:xfrm>
          <a:prstGeom prst="rect">
            <a:avLst/>
          </a:prstGeom>
          <a:noFill/>
        </p:spPr>
        <p:txBody>
          <a:bodyPr wrap="none" lIns="0" tIns="0" rIns="0" bIns="0" rtlCol="0" anchor="t"/>
          <a:lstStyle/>
          <a:p>
            <a:pPr marL="0" indent="0" algn="l">
              <a:lnSpc>
                <a:spcPts val="5500"/>
              </a:lnSpc>
              <a:buNone/>
            </a:pPr>
            <a:r>
              <a:rPr lang="en-US" sz="440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System Architecture</a:t>
            </a:r>
            <a:endParaRPr lang="en-US" sz="4400" dirty="0"/>
          </a:p>
        </p:txBody>
      </p:sp>
      <p:sp>
        <p:nvSpPr>
          <p:cNvPr id="5" name="Text 1"/>
          <p:cNvSpPr/>
          <p:nvPr/>
        </p:nvSpPr>
        <p:spPr>
          <a:xfrm>
            <a:off x="837724" y="3745587"/>
            <a:ext cx="56397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The pipeline consists of five integrated modules operating sequentially on product images.</a:t>
            </a:r>
            <a:endParaRPr lang="en-US" sz="1850" dirty="0"/>
          </a:p>
        </p:txBody>
      </p:sp>
      <p:sp>
        <p:nvSpPr>
          <p:cNvPr id="6" name="Text 2"/>
          <p:cNvSpPr/>
          <p:nvPr/>
        </p:nvSpPr>
        <p:spPr>
          <a:xfrm>
            <a:off x="837724" y="4780836"/>
            <a:ext cx="56397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This architecture ensures an end-to-end automated verification process.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9022" y="689491"/>
            <a:ext cx="7645956" cy="1258967"/>
          </a:xfrm>
          <a:prstGeom prst="rect">
            <a:avLst/>
          </a:prstGeom>
          <a:noFill/>
        </p:spPr>
        <p:txBody>
          <a:bodyPr wrap="square" lIns="0" tIns="0" rIns="0" bIns="0" rtlCol="0" anchor="t"/>
          <a:lstStyle/>
          <a:p>
            <a:pPr marL="0" indent="0" algn="l">
              <a:lnSpc>
                <a:spcPts val="4950"/>
              </a:lnSpc>
              <a:buNone/>
            </a:pPr>
            <a:r>
              <a:rPr lang="en-US" sz="395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Model Development &amp; Performance</a:t>
            </a:r>
            <a:endParaRPr lang="en-US" sz="3950" dirty="0"/>
          </a:p>
        </p:txBody>
      </p:sp>
      <p:sp>
        <p:nvSpPr>
          <p:cNvPr id="4" name="Text 1"/>
          <p:cNvSpPr/>
          <p:nvPr/>
        </p:nvSpPr>
        <p:spPr>
          <a:xfrm>
            <a:off x="749022" y="2483406"/>
            <a:ext cx="3371017" cy="377666"/>
          </a:xfrm>
          <a:prstGeom prst="rect">
            <a:avLst/>
          </a:prstGeom>
          <a:noFill/>
        </p:spPr>
        <p:txBody>
          <a:bodyPr wrap="none" lIns="0" tIns="0" rIns="0" bIns="0" rtlCol="0" anchor="t"/>
          <a:lstStyle/>
          <a:p>
            <a:pPr marL="0" indent="0" algn="l">
              <a:lnSpc>
                <a:spcPts val="2950"/>
              </a:lnSpc>
              <a:buNone/>
            </a:pPr>
            <a:r>
              <a:rPr lang="en-US" sz="235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Ingredient Text Classifier</a:t>
            </a:r>
            <a:endParaRPr lang="en-US" sz="2350" dirty="0"/>
          </a:p>
        </p:txBody>
      </p:sp>
      <p:sp>
        <p:nvSpPr>
          <p:cNvPr id="5" name="Text 2"/>
          <p:cNvSpPr/>
          <p:nvPr/>
        </p:nvSpPr>
        <p:spPr>
          <a:xfrm>
            <a:off x="749022" y="3075027"/>
            <a:ext cx="3561874" cy="684848"/>
          </a:xfrm>
          <a:prstGeom prst="rect">
            <a:avLst/>
          </a:prstGeom>
          <a:noFill/>
        </p:spPr>
        <p:txBody>
          <a:bodyPr wrap="square" lIns="0" tIns="0" rIns="0" bIns="0" rtlCol="0" anchor="t"/>
          <a:lstStyle/>
          <a:p>
            <a:pPr marL="0" indent="0" algn="l">
              <a:lnSpc>
                <a:spcPts val="265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Achieved 99.4% accuracy with an F1-score of 0.99.</a:t>
            </a:r>
            <a:endParaRPr lang="en-US" sz="1650" dirty="0"/>
          </a:p>
        </p:txBody>
      </p:sp>
      <p:sp>
        <p:nvSpPr>
          <p:cNvPr id="6" name="Text 3"/>
          <p:cNvSpPr/>
          <p:nvPr/>
        </p:nvSpPr>
        <p:spPr>
          <a:xfrm>
            <a:off x="749022" y="3952399"/>
            <a:ext cx="3561874" cy="684848"/>
          </a:xfrm>
          <a:prstGeom prst="rect">
            <a:avLst/>
          </a:prstGeom>
          <a:noFill/>
        </p:spPr>
        <p:txBody>
          <a:bodyPr wrap="square" lIns="0" tIns="0" rIns="0" bIns="0" rtlCol="0" anchor="t"/>
          <a:lstStyle/>
          <a:p>
            <a:pPr marL="0" indent="0" algn="l">
              <a:lnSpc>
                <a:spcPts val="265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Uses TextVectorization + 1D CNN for robust ingredient analysis.</a:t>
            </a:r>
            <a:endParaRPr lang="en-US" sz="1650" dirty="0"/>
          </a:p>
        </p:txBody>
      </p:sp>
      <p:sp>
        <p:nvSpPr>
          <p:cNvPr id="7" name="Text 4"/>
          <p:cNvSpPr/>
          <p:nvPr/>
        </p:nvSpPr>
        <p:spPr>
          <a:xfrm>
            <a:off x="749022" y="4851202"/>
            <a:ext cx="3021449" cy="377666"/>
          </a:xfrm>
          <a:prstGeom prst="rect">
            <a:avLst/>
          </a:prstGeom>
          <a:noFill/>
        </p:spPr>
        <p:txBody>
          <a:bodyPr wrap="none" lIns="0" tIns="0" rIns="0" bIns="0" rtlCol="0" anchor="t"/>
          <a:lstStyle/>
          <a:p>
            <a:pPr marL="0" indent="0" algn="l">
              <a:lnSpc>
                <a:spcPts val="2950"/>
              </a:lnSpc>
              <a:buNone/>
            </a:pPr>
            <a:r>
              <a:rPr lang="en-US" sz="235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Halal Logo Detector</a:t>
            </a:r>
            <a:endParaRPr lang="en-US" sz="2350" dirty="0"/>
          </a:p>
        </p:txBody>
      </p:sp>
      <p:sp>
        <p:nvSpPr>
          <p:cNvPr id="8" name="Text 5"/>
          <p:cNvSpPr/>
          <p:nvPr/>
        </p:nvSpPr>
        <p:spPr>
          <a:xfrm>
            <a:off x="749022" y="5442823"/>
            <a:ext cx="3561874" cy="1027271"/>
          </a:xfrm>
          <a:prstGeom prst="rect">
            <a:avLst/>
          </a:prstGeom>
          <a:noFill/>
        </p:spPr>
        <p:txBody>
          <a:bodyPr wrap="square" lIns="0" tIns="0" rIns="0" bIns="0" rtlCol="0" anchor="t"/>
          <a:lstStyle/>
          <a:p>
            <a:pPr marL="0" indent="0" algn="l">
              <a:lnSpc>
                <a:spcPts val="265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MobileNetV2 transfer learning model with 87.4% validation accuracy.</a:t>
            </a:r>
            <a:endParaRPr lang="en-US" sz="1650" dirty="0"/>
          </a:p>
        </p:txBody>
      </p:sp>
      <p:sp>
        <p:nvSpPr>
          <p:cNvPr id="9" name="Text 6"/>
          <p:cNvSpPr/>
          <p:nvPr/>
        </p:nvSpPr>
        <p:spPr>
          <a:xfrm>
            <a:off x="749022" y="6662618"/>
            <a:ext cx="3561874" cy="684848"/>
          </a:xfrm>
          <a:prstGeom prst="rect">
            <a:avLst/>
          </a:prstGeom>
          <a:noFill/>
        </p:spPr>
        <p:txBody>
          <a:bodyPr wrap="square" lIns="0" tIns="0" rIns="0" bIns="0" rtlCol="0" anchor="t"/>
          <a:lstStyle/>
          <a:p>
            <a:pPr marL="0" indent="0" algn="l">
              <a:lnSpc>
                <a:spcPts val="2650"/>
              </a:lnSpc>
              <a:buNone/>
            </a:pPr>
            <a:r>
              <a:rPr lang="en-US" sz="16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Optimized for mobile deployment efficiency.</a:t>
            </a:r>
            <a:endParaRPr lang="en-US" sz="1650" dirty="0"/>
          </a:p>
        </p:txBody>
      </p:sp>
      <p:pic>
        <p:nvPicPr>
          <p:cNvPr id="10" name="Image 1" descr="preencoded.png"/>
          <p:cNvPicPr>
            <a:picLocks noChangeAspect="1"/>
          </p:cNvPicPr>
          <p:nvPr/>
        </p:nvPicPr>
        <p:blipFill>
          <a:blip r:embed="rId2"/>
          <a:stretch>
            <a:fillRect/>
          </a:stretch>
        </p:blipFill>
        <p:spPr>
          <a:xfrm>
            <a:off x="4840724" y="2510195"/>
            <a:ext cx="3561874" cy="356187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879634"/>
            <a:ext cx="5835610" cy="704017"/>
          </a:xfrm>
          <a:prstGeom prst="rect">
            <a:avLst/>
          </a:prstGeom>
          <a:noFill/>
        </p:spPr>
        <p:txBody>
          <a:bodyPr wrap="none" lIns="0" tIns="0" rIns="0" bIns="0" rtlCol="0" anchor="t"/>
          <a:lstStyle/>
          <a:p>
            <a:pPr marL="0" indent="0" algn="l">
              <a:lnSpc>
                <a:spcPts val="5500"/>
              </a:lnSpc>
              <a:buNone/>
            </a:pPr>
            <a:r>
              <a:rPr lang="en-US" sz="440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Ensemble Fusion Logic</a:t>
            </a:r>
            <a:endParaRPr lang="en-US" sz="4400" dirty="0"/>
          </a:p>
        </p:txBody>
      </p:sp>
      <p:sp>
        <p:nvSpPr>
          <p:cNvPr id="4" name="Text 1"/>
          <p:cNvSpPr/>
          <p:nvPr/>
        </p:nvSpPr>
        <p:spPr>
          <a:xfrm>
            <a:off x="6324124" y="1942624"/>
            <a:ext cx="74685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The system synthesizes five evidence sources through weighted voting for a final verdict.</a:t>
            </a:r>
            <a:endParaRPr lang="en-US" sz="1850" dirty="0"/>
          </a:p>
        </p:txBody>
      </p:sp>
      <p:sp>
        <p:nvSpPr>
          <p:cNvPr id="5" name="Text 2"/>
          <p:cNvSpPr/>
          <p:nvPr/>
        </p:nvSpPr>
        <p:spPr>
          <a:xfrm>
            <a:off x="6324124" y="2977872"/>
            <a:ext cx="74685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This approach mitigates individual model failures and provides interpretable confidence scores.</a:t>
            </a:r>
            <a:endParaRPr lang="en-US" sz="1850" dirty="0"/>
          </a:p>
        </p:txBody>
      </p:sp>
      <p:sp>
        <p:nvSpPr>
          <p:cNvPr id="6" name="Shape 3"/>
          <p:cNvSpPr/>
          <p:nvPr/>
        </p:nvSpPr>
        <p:spPr>
          <a:xfrm>
            <a:off x="6324124" y="4013121"/>
            <a:ext cx="7468553" cy="1357193"/>
          </a:xfrm>
          <a:prstGeom prst="roundRect">
            <a:avLst>
              <a:gd name="adj" fmla="val 2646"/>
            </a:avLst>
          </a:prstGeom>
          <a:solidFill>
            <a:srgbClr val="315251"/>
          </a:solidFill>
        </p:spPr>
      </p:sp>
      <p:sp>
        <p:nvSpPr>
          <p:cNvPr id="7" name="Text 4"/>
          <p:cNvSpPr/>
          <p:nvPr/>
        </p:nvSpPr>
        <p:spPr>
          <a:xfrm>
            <a:off x="6563439" y="4252436"/>
            <a:ext cx="2962513"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Precautionary Principle</a:t>
            </a:r>
            <a:endParaRPr lang="en-US" sz="2200" dirty="0"/>
          </a:p>
        </p:txBody>
      </p:sp>
      <p:sp>
        <p:nvSpPr>
          <p:cNvPr id="8" name="Text 5"/>
          <p:cNvSpPr/>
          <p:nvPr/>
        </p:nvSpPr>
        <p:spPr>
          <a:xfrm>
            <a:off x="6563439" y="4747974"/>
            <a:ext cx="6989921" cy="383024"/>
          </a:xfrm>
          <a:prstGeom prst="rect">
            <a:avLst/>
          </a:prstGeom>
          <a:noFill/>
        </p:spPr>
        <p:txBody>
          <a:bodyPr wrap="non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Tie-breaking prioritizes Haram &gt; Halal &gt; Mushbooh.</a:t>
            </a:r>
            <a:endParaRPr lang="en-US" sz="1850" dirty="0"/>
          </a:p>
        </p:txBody>
      </p:sp>
      <p:sp>
        <p:nvSpPr>
          <p:cNvPr id="9" name="Shape 6"/>
          <p:cNvSpPr/>
          <p:nvPr/>
        </p:nvSpPr>
        <p:spPr>
          <a:xfrm>
            <a:off x="6324124" y="5609630"/>
            <a:ext cx="7468553" cy="1740218"/>
          </a:xfrm>
          <a:prstGeom prst="roundRect">
            <a:avLst>
              <a:gd name="adj" fmla="val 2063"/>
            </a:avLst>
          </a:prstGeom>
          <a:solidFill>
            <a:srgbClr val="315251"/>
          </a:solidFill>
        </p:spPr>
      </p:sp>
      <p:sp>
        <p:nvSpPr>
          <p:cNvPr id="10" name="Text 7"/>
          <p:cNvSpPr/>
          <p:nvPr/>
        </p:nvSpPr>
        <p:spPr>
          <a:xfrm>
            <a:off x="6563439" y="5848945"/>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Robust Verdicts</a:t>
            </a:r>
            <a:endParaRPr lang="en-US" sz="2200" dirty="0"/>
          </a:p>
        </p:txBody>
      </p:sp>
      <p:sp>
        <p:nvSpPr>
          <p:cNvPr id="11" name="Text 8"/>
          <p:cNvSpPr/>
          <p:nvPr/>
        </p:nvSpPr>
        <p:spPr>
          <a:xfrm>
            <a:off x="6563439" y="6344483"/>
            <a:ext cx="6989921"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Integrates text, image, and barcode data for comprehensive analysis.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759262"/>
            <a:ext cx="6801445" cy="704017"/>
          </a:xfrm>
          <a:prstGeom prst="rect">
            <a:avLst/>
          </a:prstGeom>
          <a:noFill/>
        </p:spPr>
        <p:txBody>
          <a:bodyPr wrap="none" lIns="0" tIns="0" rIns="0" bIns="0" rtlCol="0" anchor="t"/>
          <a:lstStyle/>
          <a:p>
            <a:pPr marL="0" indent="0" algn="l">
              <a:lnSpc>
                <a:spcPts val="5500"/>
              </a:lnSpc>
              <a:buNone/>
            </a:pPr>
            <a:r>
              <a:rPr lang="en-US" sz="4400" dirty="0">
                <a:solidFill>
                  <a:srgbClr val="FFD9BE"/>
                </a:solidFill>
                <a:latin typeface="Quattrocento" panose="02020802030000000404" pitchFamily="34" charset="0"/>
                <a:ea typeface="Quattrocento" panose="02020802030000000404" pitchFamily="34" charset="-122"/>
                <a:cs typeface="Quattrocento" panose="02020802030000000404" pitchFamily="34" charset="-120"/>
              </a:rPr>
              <a:t>Conclusion &amp; Future Work</a:t>
            </a:r>
            <a:endParaRPr lang="en-US" sz="4400" dirty="0"/>
          </a:p>
        </p:txBody>
      </p:sp>
      <p:sp>
        <p:nvSpPr>
          <p:cNvPr id="4" name="Text 1"/>
          <p:cNvSpPr/>
          <p:nvPr/>
        </p:nvSpPr>
        <p:spPr>
          <a:xfrm>
            <a:off x="6324124" y="1822252"/>
            <a:ext cx="74685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This system offers a practical solution for AI-assisted dietary compliance.</a:t>
            </a:r>
            <a:endParaRPr lang="en-US" sz="1850" dirty="0"/>
          </a:p>
        </p:txBody>
      </p:sp>
      <p:pic>
        <p:nvPicPr>
          <p:cNvPr id="5" name="Image 1" descr="preencoded.png"/>
          <p:cNvPicPr>
            <a:picLocks noChangeAspect="1"/>
          </p:cNvPicPr>
          <p:nvPr/>
        </p:nvPicPr>
        <p:blipFill>
          <a:blip r:embed="rId2"/>
          <a:stretch>
            <a:fillRect/>
          </a:stretch>
        </p:blipFill>
        <p:spPr>
          <a:xfrm>
            <a:off x="6324124" y="2857500"/>
            <a:ext cx="1196816" cy="1436251"/>
          </a:xfrm>
          <a:prstGeom prst="rect">
            <a:avLst/>
          </a:prstGeom>
        </p:spPr>
      </p:pic>
      <p:sp>
        <p:nvSpPr>
          <p:cNvPr id="6" name="Text 2"/>
          <p:cNvSpPr/>
          <p:nvPr/>
        </p:nvSpPr>
        <p:spPr>
          <a:xfrm>
            <a:off x="7760256" y="3096816"/>
            <a:ext cx="3516630"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Foundational Infrastructure</a:t>
            </a:r>
            <a:endParaRPr lang="en-US" sz="2200" dirty="0"/>
          </a:p>
        </p:txBody>
      </p:sp>
      <p:sp>
        <p:nvSpPr>
          <p:cNvPr id="7" name="Text 3"/>
          <p:cNvSpPr/>
          <p:nvPr/>
        </p:nvSpPr>
        <p:spPr>
          <a:xfrm>
            <a:off x="7760256" y="3592354"/>
            <a:ext cx="6032421" cy="383024"/>
          </a:xfrm>
          <a:prstGeom prst="rect">
            <a:avLst/>
          </a:prstGeom>
          <a:noFill/>
        </p:spPr>
        <p:txBody>
          <a:bodyPr wrap="non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Lays groundwork for AI-assisted dietary compliance.</a:t>
            </a:r>
            <a:endParaRPr lang="en-US" sz="1850" dirty="0"/>
          </a:p>
        </p:txBody>
      </p:sp>
      <p:pic>
        <p:nvPicPr>
          <p:cNvPr id="8" name="Image 2" descr="preencoded.png"/>
          <p:cNvPicPr>
            <a:picLocks noChangeAspect="1"/>
          </p:cNvPicPr>
          <p:nvPr/>
        </p:nvPicPr>
        <p:blipFill>
          <a:blip r:embed="rId3"/>
          <a:stretch>
            <a:fillRect/>
          </a:stretch>
        </p:blipFill>
        <p:spPr>
          <a:xfrm>
            <a:off x="6324124" y="4293751"/>
            <a:ext cx="1196816" cy="1740218"/>
          </a:xfrm>
          <a:prstGeom prst="rect">
            <a:avLst/>
          </a:prstGeom>
        </p:spPr>
      </p:pic>
      <p:sp>
        <p:nvSpPr>
          <p:cNvPr id="9" name="Text 4"/>
          <p:cNvSpPr/>
          <p:nvPr/>
        </p:nvSpPr>
        <p:spPr>
          <a:xfrm>
            <a:off x="7760256" y="4533067"/>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Address Limitations</a:t>
            </a:r>
            <a:endParaRPr lang="en-US" sz="2200" dirty="0"/>
          </a:p>
        </p:txBody>
      </p:sp>
      <p:sp>
        <p:nvSpPr>
          <p:cNvPr id="10" name="Text 5"/>
          <p:cNvSpPr/>
          <p:nvPr/>
        </p:nvSpPr>
        <p:spPr>
          <a:xfrm>
            <a:off x="7760256" y="5028605"/>
            <a:ext cx="6032421"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Focus on Mushbooh data, logo generalization, and optimal fusion weights.</a:t>
            </a:r>
            <a:endParaRPr lang="en-US" sz="1850" dirty="0"/>
          </a:p>
        </p:txBody>
      </p:sp>
      <p:pic>
        <p:nvPicPr>
          <p:cNvPr id="11" name="Image 3" descr="preencoded.png"/>
          <p:cNvPicPr>
            <a:picLocks noChangeAspect="1"/>
          </p:cNvPicPr>
          <p:nvPr/>
        </p:nvPicPr>
        <p:blipFill>
          <a:blip r:embed="rId4"/>
          <a:stretch>
            <a:fillRect/>
          </a:stretch>
        </p:blipFill>
        <p:spPr>
          <a:xfrm>
            <a:off x="6324124" y="6033968"/>
            <a:ext cx="1196816" cy="1436251"/>
          </a:xfrm>
          <a:prstGeom prst="rect">
            <a:avLst/>
          </a:prstGeom>
        </p:spPr>
      </p:pic>
      <p:sp>
        <p:nvSpPr>
          <p:cNvPr id="12" name="Text 6"/>
          <p:cNvSpPr/>
          <p:nvPr/>
        </p:nvSpPr>
        <p:spPr>
          <a:xfrm>
            <a:off x="7760256" y="6273284"/>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Enhance Granularity</a:t>
            </a:r>
            <a:endParaRPr lang="en-US" sz="2200" dirty="0"/>
          </a:p>
        </p:txBody>
      </p:sp>
      <p:sp>
        <p:nvSpPr>
          <p:cNvPr id="13" name="Text 7"/>
          <p:cNvSpPr/>
          <p:nvPr/>
        </p:nvSpPr>
        <p:spPr>
          <a:xfrm>
            <a:off x="7760256" y="6768822"/>
            <a:ext cx="6032421" cy="383024"/>
          </a:xfrm>
          <a:prstGeom prst="rect">
            <a:avLst/>
          </a:prstGeom>
          <a:noFill/>
        </p:spPr>
        <p:txBody>
          <a:bodyPr wrap="none" lIns="0" tIns="0" rIns="0" bIns="0" rtlCol="0" anchor="t"/>
          <a:lstStyle/>
          <a:p>
            <a:pPr marL="0" indent="0" algn="l">
              <a:lnSpc>
                <a:spcPts val="3000"/>
              </a:lnSpc>
              <a:buNone/>
            </a:pPr>
            <a:r>
              <a:rPr lang="en-US" sz="1850" dirty="0">
                <a:solidFill>
                  <a:srgbClr val="F9EEE7"/>
                </a:solidFill>
                <a:latin typeface="Quattrocento" panose="02020802030000000404" pitchFamily="34" charset="0"/>
                <a:ea typeface="Quattrocento" panose="02020802030000000404" pitchFamily="34" charset="-122"/>
                <a:cs typeface="Quattrocento" panose="02020802030000000404" pitchFamily="34" charset="-120"/>
              </a:rPr>
              <a:t>Integrate knowledge graphs for ingredient derivations.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2342</Words>
  <Application>WPS Presentation</Application>
  <PresentationFormat>On-screen Show (16:9)</PresentationFormat>
  <Paragraphs>124</Paragraphs>
  <Slides>8</Slides>
  <Notes>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8</vt:i4>
      </vt:variant>
    </vt:vector>
  </HeadingPairs>
  <TitlesOfParts>
    <vt:vector size="18" baseType="lpstr">
      <vt:lpstr>Arial</vt:lpstr>
      <vt:lpstr>SimSun</vt:lpstr>
      <vt:lpstr>Wingdings</vt:lpstr>
      <vt:lpstr>Quattrocento</vt:lpstr>
      <vt:lpstr>Quattrocento</vt:lpstr>
      <vt:lpstr>Quattrocento</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Affan Ahmad</cp:lastModifiedBy>
  <cp:revision>2</cp:revision>
  <dcterms:created xsi:type="dcterms:W3CDTF">2025-11-19T10:25:00Z</dcterms:created>
  <dcterms:modified xsi:type="dcterms:W3CDTF">2025-11-19T10:27:36Z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0585A53C2A0443B9AFF76F7F46AEF17F_12</vt:lpwstr>
  </property>
  <property fmtid="{D5CDD505-2E9C-101B-9397-08002B2CF9AE}" pid="3" name="KSOProductBuildVer">
    <vt:lpwstr>1033-12.2.0.23155</vt:lpwstr>
  </property>
</Properties>
</file>